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00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353108"/>
            <a:ext cx="26695161" cy="3785611"/>
          </a:xfrm>
          <a:prstGeom prst="rect">
            <a:avLst/>
          </a:prstGeom>
          <a:noFill/>
          <a:ln>
            <a:noFill/>
          </a:ln>
        </p:spPr>
        <p:txBody>
          <a:bodyPr spcFirstLastPara="1" wrap="square" lIns="91425" tIns="45700" rIns="91425" bIns="45700" anchor="t" anchorCtr="0">
            <a:spAutoFit/>
          </a:bodyPr>
          <a:lstStyle/>
          <a:p>
            <a:r>
              <a:rPr lang="en-US" sz="8000" dirty="0"/>
              <a:t>Prevalence and Modifiable WASH-Related Factors Associated with Diarrhea among Children Under Five in Rangwe Sub-County, Homa Bay County, Kenya</a:t>
            </a:r>
            <a:endParaRPr lang="en-US" sz="8000" dirty="0">
              <a:effectLst/>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steveokumu@gmail.com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3541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Stephen Okumu </a:t>
            </a:r>
            <a:r>
              <a:rPr lang="en-GB" sz="4800" baseline="30000" dirty="0">
                <a:solidFill>
                  <a:srgbClr val="000000"/>
                </a:solidFill>
                <a:latin typeface="Calibri"/>
                <a:ea typeface="Calibri"/>
                <a:cs typeface="Calibri"/>
                <a:sym typeface="Calibri"/>
              </a:rPr>
              <a:t>1,2  </a:t>
            </a:r>
            <a:r>
              <a:rPr lang="en-GB" sz="5000" b="1" i="1" dirty="0">
                <a:solidFill>
                  <a:schemeClr val="dk1"/>
                </a:solidFill>
                <a:latin typeface="Calibri"/>
                <a:ea typeface="Calibri"/>
                <a:cs typeface="Calibri"/>
                <a:sym typeface="Calibri"/>
              </a:rPr>
              <a:t>, Fredrick Odhiambo</a:t>
            </a:r>
            <a:r>
              <a:rPr lang="en-GB" sz="4800" baseline="30000" dirty="0">
                <a:solidFill>
                  <a:srgbClr val="000000"/>
                </a:solidFill>
                <a:latin typeface="Calibri"/>
                <a:ea typeface="Calibri"/>
                <a:cs typeface="Calibri"/>
                <a:sym typeface="Calibri"/>
              </a:rPr>
              <a:t>2,3</a:t>
            </a:r>
            <a:r>
              <a:rPr lang="en-GB" sz="5000" b="1" i="1" dirty="0">
                <a:solidFill>
                  <a:schemeClr val="dk1"/>
                </a:solidFill>
                <a:latin typeface="Calibri"/>
                <a:ea typeface="Calibri"/>
                <a:cs typeface="Calibri"/>
                <a:sym typeface="Calibri"/>
              </a:rPr>
              <a:t> Dr Carol Munini</a:t>
            </a:r>
            <a:r>
              <a:rPr lang="en-GB" sz="4800" baseline="30000" dirty="0">
                <a:solidFill>
                  <a:srgbClr val="000000"/>
                </a:solidFill>
                <a:latin typeface="Calibri"/>
                <a:ea typeface="Calibri"/>
                <a:cs typeface="Calibri"/>
                <a:sym typeface="Calibri"/>
              </a:rPr>
              <a:t>3</a:t>
            </a:r>
            <a:r>
              <a:rPr lang="en-GB" sz="5000" b="1" i="1" dirty="0">
                <a:solidFill>
                  <a:schemeClr val="dk1"/>
                </a:solidFill>
                <a:latin typeface="Calibri"/>
                <a:ea typeface="Calibri"/>
                <a:cs typeface="Calibri"/>
                <a:sym typeface="Calibri"/>
              </a:rPr>
              <a:t> </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 </a:t>
            </a:r>
            <a:r>
              <a:rPr lang="en-GB" sz="3200" dirty="0"/>
              <a:t>County Government of Homabay</a:t>
            </a:r>
            <a:r>
              <a:rPr lang="en-GB" sz="3200" dirty="0">
                <a:solidFill>
                  <a:srgbClr val="000000"/>
                </a:solidFill>
                <a:latin typeface="Arial"/>
                <a:ea typeface="Arial"/>
                <a:cs typeface="Arial"/>
                <a:sym typeface="Arial"/>
              </a:rPr>
              <a:t>. 2.Kenya Field Epidemiology and Laboratory training Program </a:t>
            </a:r>
            <a:r>
              <a:rPr lang="en-GB" sz="3200" dirty="0"/>
              <a:t>3</a:t>
            </a:r>
            <a:r>
              <a:rPr lang="en-GB" sz="3200" dirty="0">
                <a:solidFill>
                  <a:srgbClr val="000000"/>
                </a:solidFill>
                <a:latin typeface="Arial"/>
                <a:ea typeface="Arial"/>
                <a:cs typeface="Arial"/>
                <a:sym typeface="Arial"/>
              </a:rPr>
              <a:t>:</a:t>
            </a:r>
            <a:r>
              <a:rPr lang="en-GB" sz="3200" dirty="0"/>
              <a:t>Kenya National Public Health Institute</a:t>
            </a:r>
            <a:r>
              <a:rPr lang="en-GB" sz="3200" dirty="0">
                <a:solidFill>
                  <a:srgbClr val="000000"/>
                </a:solidFill>
                <a:latin typeface="Arial"/>
                <a:ea typeface="Arial"/>
                <a:cs typeface="Arial"/>
                <a:sym typeface="Arial"/>
              </a:rPr>
              <a:t> </a:t>
            </a:r>
            <a:r>
              <a:rPr lang="en-GB" sz="3200" dirty="0"/>
              <a:t>4</a:t>
            </a:r>
            <a:r>
              <a:rPr lang="en-GB" sz="3200" dirty="0">
                <a:solidFill>
                  <a:srgbClr val="000000"/>
                </a:solidFill>
                <a:latin typeface="Arial"/>
                <a:ea typeface="Arial"/>
                <a:cs typeface="Arial"/>
                <a:sym typeface="Arial"/>
              </a:rPr>
              <a:t>: </a:t>
            </a:r>
            <a:r>
              <a:rPr lang="en-GB" sz="3200" dirty="0"/>
              <a:t>Moi University</a:t>
            </a:r>
            <a:r>
              <a:rPr lang="en-GB" sz="3200" dirty="0">
                <a:solidFill>
                  <a:srgbClr val="000000"/>
                </a:solidFill>
                <a:latin typeface="Arial"/>
                <a:ea typeface="Arial"/>
                <a:cs typeface="Arial"/>
                <a:sym typeface="Arial"/>
              </a:rPr>
              <a:t> </a:t>
            </a:r>
            <a:endParaRPr dirty="0"/>
          </a:p>
        </p:txBody>
      </p:sp>
      <p:sp>
        <p:nvSpPr>
          <p:cNvPr id="96" name="Google Shape;96;p1"/>
          <p:cNvSpPr/>
          <p:nvPr/>
        </p:nvSpPr>
        <p:spPr>
          <a:xfrm>
            <a:off x="416587" y="8202552"/>
            <a:ext cx="29421163" cy="31700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dirty="0"/>
          </a:p>
          <a:p>
            <a:pPr marL="0" marR="0" lvl="0" indent="0" algn="just" rtl="0">
              <a:spcBef>
                <a:spcPts val="0"/>
              </a:spcBef>
              <a:spcAft>
                <a:spcPts val="0"/>
              </a:spcAft>
              <a:buNone/>
            </a:pPr>
            <a:r>
              <a:rPr lang="en-US" sz="3800" dirty="0">
                <a:solidFill>
                  <a:srgbClr val="000000"/>
                </a:solidFill>
                <a:latin typeface="Arial"/>
                <a:ea typeface="Arial"/>
                <a:cs typeface="Arial"/>
                <a:sym typeface="Arial"/>
              </a:rPr>
              <a:t>Diarrhea, defined as the passage of three or more loose stools within 24 hours, remains a leading cause of morbidity and mortality among children under five globally, causing an estimated 1.7 billion cases and 525,000 deaths annually. In Kenya, approximately 19,500 deaths occur each year, largely linked to inadequate water, sanitation, and hygiene (WASH). In Rangwe Sub-County, Homa Bay County, diarrhea is the fourth leading cause of morbidity and mortality.</a:t>
            </a:r>
            <a:endParaRPr dirty="0"/>
          </a:p>
        </p:txBody>
      </p:sp>
      <p:sp>
        <p:nvSpPr>
          <p:cNvPr id="97" name="Google Shape;97;p1"/>
          <p:cNvSpPr/>
          <p:nvPr/>
        </p:nvSpPr>
        <p:spPr>
          <a:xfrm>
            <a:off x="427024" y="12138311"/>
            <a:ext cx="29457334"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OBJECTIVE: </a:t>
            </a:r>
            <a:r>
              <a:rPr lang="en-US" sz="3600" dirty="0">
                <a:solidFill>
                  <a:srgbClr val="000000"/>
                </a:solidFill>
                <a:latin typeface="Arial"/>
                <a:ea typeface="Arial"/>
                <a:cs typeface="Arial"/>
                <a:sym typeface="Arial"/>
              </a:rPr>
              <a:t>To determine the prevalence and modifiable WASH-related factors associated with diarrhea among children under five years in Rangwe Sub-County to inform targeted public health interventions</a:t>
            </a:r>
            <a:r>
              <a:rPr lang="en-GB" sz="1800" dirty="0">
                <a:solidFill>
                  <a:schemeClr val="dk1"/>
                </a:solidFill>
                <a:latin typeface="Calibri"/>
                <a:ea typeface="Calibri"/>
                <a:cs typeface="Calibri"/>
                <a:sym typeface="Calibri"/>
              </a:rPr>
              <a:t>. </a:t>
            </a:r>
            <a:endParaRPr sz="3200" dirty="0">
              <a:solidFill>
                <a:srgbClr val="000000"/>
              </a:solidFill>
              <a:latin typeface="Arial"/>
              <a:ea typeface="Arial"/>
              <a:cs typeface="Arial"/>
              <a:sym typeface="Arial"/>
            </a:endParaRPr>
          </a:p>
        </p:txBody>
      </p:sp>
      <p:sp>
        <p:nvSpPr>
          <p:cNvPr id="98" name="Google Shape;98;p1"/>
          <p:cNvSpPr/>
          <p:nvPr/>
        </p:nvSpPr>
        <p:spPr>
          <a:xfrm>
            <a:off x="318608" y="15280332"/>
            <a:ext cx="11745557"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US" sz="4800" b="1" dirty="0">
                <a:solidFill>
                  <a:schemeClr val="dk1"/>
                </a:solidFill>
                <a:latin typeface="Calibri"/>
                <a:ea typeface="Calibri"/>
                <a:cs typeface="Calibri"/>
                <a:sym typeface="Calibri"/>
              </a:rPr>
              <a:t>Rangwe Sub-County, Kenya</a:t>
            </a:r>
            <a:endParaRPr dirty="0"/>
          </a:p>
        </p:txBody>
      </p:sp>
      <p:sp>
        <p:nvSpPr>
          <p:cNvPr id="99" name="Google Shape;99;p1"/>
          <p:cNvSpPr/>
          <p:nvPr/>
        </p:nvSpPr>
        <p:spPr>
          <a:xfrm>
            <a:off x="12064165" y="15309210"/>
            <a:ext cx="17797506" cy="156966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A58E7"/>
                </a:solidFill>
                <a:latin typeface="Arial"/>
                <a:ea typeface="Arial"/>
                <a:cs typeface="Arial"/>
                <a:sym typeface="Arial"/>
              </a:rPr>
              <a:t>                 </a:t>
            </a:r>
            <a:r>
              <a:rPr lang="en-GB" sz="4800" b="1" dirty="0">
                <a:solidFill>
                  <a:srgbClr val="36449C"/>
                </a:solidFill>
                <a:latin typeface="Arial"/>
                <a:ea typeface="Arial"/>
                <a:cs typeface="Arial"/>
                <a:sym typeface="Arial"/>
              </a:rPr>
              <a:t>STUDY DESIGN AND SAMPLING</a:t>
            </a:r>
            <a:endParaRPr dirty="0"/>
          </a:p>
          <a:p>
            <a:pPr marL="0" marR="0" lvl="0" indent="0" algn="l" rtl="0">
              <a:spcBef>
                <a:spcPts val="0"/>
              </a:spcBef>
              <a:spcAft>
                <a:spcPts val="0"/>
              </a:spcAft>
              <a:buNone/>
            </a:pPr>
            <a:r>
              <a:rPr lang="en-GB" sz="4800" b="1" dirty="0">
                <a:solidFill>
                  <a:schemeClr val="dk1"/>
                </a:solidFill>
                <a:latin typeface="Calibri"/>
                <a:ea typeface="Calibri"/>
                <a:cs typeface="Calibri"/>
                <a:sym typeface="Calibri"/>
              </a:rPr>
              <a:t>SAMPLING                                           DATA COLLECTION</a:t>
            </a:r>
            <a:r>
              <a:rPr lang="en-GB" sz="4800" b="1" dirty="0">
                <a:solidFill>
                  <a:schemeClr val="dk1"/>
                </a:solidFill>
                <a:latin typeface="Arial"/>
                <a:ea typeface="Arial"/>
                <a:cs typeface="Arial"/>
                <a:sym typeface="Arial"/>
              </a:rPr>
              <a:t>                                         </a:t>
            </a:r>
            <a:endParaRPr dirty="0"/>
          </a:p>
        </p:txBody>
      </p:sp>
      <p:graphicFrame>
        <p:nvGraphicFramePr>
          <p:cNvPr id="100" name="Google Shape;100;p1"/>
          <p:cNvGraphicFramePr/>
          <p:nvPr>
            <p:extLst>
              <p:ext uri="{D42A27DB-BD31-4B8C-83A1-F6EECF244321}">
                <p14:modId xmlns:p14="http://schemas.microsoft.com/office/powerpoint/2010/main" val="2684856511"/>
              </p:ext>
            </p:extLst>
          </p:nvPr>
        </p:nvGraphicFramePr>
        <p:xfrm>
          <a:off x="408697" y="26883308"/>
          <a:ext cx="14316033" cy="5699338"/>
        </p:xfrm>
        <a:graphic>
          <a:graphicData uri="http://schemas.openxmlformats.org/drawingml/2006/table">
            <a:tbl>
              <a:tblPr firstRow="1" bandRow="1">
                <a:noFill/>
                <a:tableStyleId>{651C7303-1205-445C-A721-94CFD910D15C}</a:tableStyleId>
              </a:tblPr>
              <a:tblGrid>
                <a:gridCol w="7478003">
                  <a:extLst>
                    <a:ext uri="{9D8B030D-6E8A-4147-A177-3AD203B41FA5}">
                      <a16:colId xmlns:a16="http://schemas.microsoft.com/office/drawing/2014/main" val="20000"/>
                    </a:ext>
                  </a:extLst>
                </a:gridCol>
                <a:gridCol w="6838030">
                  <a:extLst>
                    <a:ext uri="{9D8B030D-6E8A-4147-A177-3AD203B41FA5}">
                      <a16:colId xmlns:a16="http://schemas.microsoft.com/office/drawing/2014/main" val="20001"/>
                    </a:ext>
                  </a:extLst>
                </a:gridCol>
              </a:tblGrid>
              <a:tr h="1343952">
                <a:tc>
                  <a:txBody>
                    <a:bodyPr/>
                    <a:lstStyle/>
                    <a:p>
                      <a:pPr algn="ctr" fontAlgn="ctr">
                        <a:buNone/>
                      </a:pPr>
                      <a:r>
                        <a:rPr lang="en-US" sz="3600" b="1" i="0" u="none" strike="noStrike" dirty="0">
                          <a:solidFill>
                            <a:srgbClr val="000000"/>
                          </a:solidFill>
                          <a:effectLst/>
                          <a:latin typeface="Calibri" panose="020F0502020204030204" pitchFamily="34" charset="0"/>
                        </a:rPr>
                        <a:t>Characteristic / Factor</a:t>
                      </a:r>
                    </a:p>
                  </a:txBody>
                  <a:tcPr marL="9525" marR="9525" marT="9525" marB="0" anchor="ctr"/>
                </a:tc>
                <a:tc>
                  <a:txBody>
                    <a:bodyPr/>
                    <a:lstStyle/>
                    <a:p>
                      <a:pPr algn="ctr" fontAlgn="ctr">
                        <a:buNone/>
                      </a:pPr>
                      <a:r>
                        <a:rPr lang="en-US" sz="3600" b="1" i="0" u="none" strike="noStrike">
                          <a:solidFill>
                            <a:srgbClr val="000000"/>
                          </a:solidFill>
                          <a:effectLst/>
                          <a:latin typeface="Calibri" panose="020F0502020204030204" pitchFamily="34" charset="0"/>
                        </a:rPr>
                        <a:t>Result</a:t>
                      </a:r>
                    </a:p>
                  </a:txBody>
                  <a:tcPr marL="9525" marR="9525" marT="9525" marB="0" anchor="ctr"/>
                </a:tc>
                <a:extLst>
                  <a:ext uri="{0D108BD9-81ED-4DB2-BD59-A6C34878D82A}">
                    <a16:rowId xmlns:a16="http://schemas.microsoft.com/office/drawing/2014/main" val="10000"/>
                  </a:ext>
                </a:extLst>
              </a:tr>
              <a:tr h="1346056">
                <a:tc>
                  <a:txBody>
                    <a:bodyPr/>
                    <a:lstStyle/>
                    <a:p>
                      <a:pPr algn="l" fontAlgn="ctr">
                        <a:buNone/>
                      </a:pPr>
                      <a:r>
                        <a:rPr lang="en-US" sz="3600" b="1" i="0" u="none" strike="noStrike">
                          <a:solidFill>
                            <a:srgbClr val="000000"/>
                          </a:solidFill>
                          <a:effectLst/>
                          <a:latin typeface="Calibri" panose="020F0502020204030204" pitchFamily="34" charset="0"/>
                        </a:rPr>
                        <a:t>Diarrhea Prevalence (2-week recall)</a:t>
                      </a:r>
                    </a:p>
                  </a:txBody>
                  <a:tcPr marL="9525" marR="9525" marT="9525" marB="0" anchor="ctr"/>
                </a:tc>
                <a:tc>
                  <a:txBody>
                    <a:bodyPr/>
                    <a:lstStyle/>
                    <a:p>
                      <a:pPr algn="l" fontAlgn="ctr">
                        <a:buNone/>
                      </a:pPr>
                      <a:r>
                        <a:rPr lang="en-KE" sz="3600" b="1" i="0" u="none" strike="noStrike">
                          <a:solidFill>
                            <a:srgbClr val="000000"/>
                          </a:solidFill>
                          <a:effectLst/>
                          <a:latin typeface="Calibri" panose="020F0502020204030204" pitchFamily="34" charset="0"/>
                        </a:rPr>
                        <a:t>22.8%</a:t>
                      </a:r>
                      <a:r>
                        <a:rPr lang="en-KE" sz="3600" b="0" i="0" u="none" strike="noStrike">
                          <a:solidFill>
                            <a:srgbClr val="000000"/>
                          </a:solidFill>
                          <a:effectLst/>
                          <a:latin typeface="Calibri" panose="020F0502020204030204" pitchFamily="34" charset="0"/>
                        </a:rPr>
                        <a:t> (132/580)</a:t>
                      </a:r>
                      <a:endParaRPr lang="en-KE" sz="36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88334685"/>
                  </a:ext>
                </a:extLst>
              </a:tr>
              <a:tr h="984454">
                <a:tc>
                  <a:txBody>
                    <a:bodyPr/>
                    <a:lstStyle/>
                    <a:p>
                      <a:pPr algn="l" fontAlgn="ctr">
                        <a:buNone/>
                      </a:pPr>
                      <a:r>
                        <a:rPr lang="en-US" sz="3600" b="0" i="0" u="none" strike="noStrike">
                          <a:solidFill>
                            <a:srgbClr val="000000"/>
                          </a:solidFill>
                          <a:effectLst/>
                          <a:latin typeface="Calibri" panose="020F0502020204030204" pitchFamily="34" charset="0"/>
                        </a:rPr>
                        <a:t>Mean child age</a:t>
                      </a:r>
                    </a:p>
                  </a:txBody>
                  <a:tcPr marL="9525" marR="9525" marT="9525" marB="0" anchor="ctr"/>
                </a:tc>
                <a:tc>
                  <a:txBody>
                    <a:bodyPr/>
                    <a:lstStyle/>
                    <a:p>
                      <a:pPr algn="l" fontAlgn="ctr">
                        <a:buNone/>
                      </a:pPr>
                      <a:r>
                        <a:rPr lang="en-US" sz="3600" b="0" i="0" u="none" strike="noStrike">
                          <a:solidFill>
                            <a:srgbClr val="000000"/>
                          </a:solidFill>
                          <a:effectLst/>
                          <a:latin typeface="Calibri" panose="020F0502020204030204" pitchFamily="34" charset="0"/>
                        </a:rPr>
                        <a:t>24.0 ± 13.1 months</a:t>
                      </a:r>
                    </a:p>
                  </a:txBody>
                  <a:tcPr marL="9525" marR="9525" marT="9525" marB="0" anchor="ctr"/>
                </a:tc>
                <a:extLst>
                  <a:ext uri="{0D108BD9-81ED-4DB2-BD59-A6C34878D82A}">
                    <a16:rowId xmlns:a16="http://schemas.microsoft.com/office/drawing/2014/main" val="10001"/>
                  </a:ext>
                </a:extLst>
              </a:tr>
              <a:tr h="678820">
                <a:tc>
                  <a:txBody>
                    <a:bodyPr/>
                    <a:lstStyle/>
                    <a:p>
                      <a:pPr algn="l" fontAlgn="ctr">
                        <a:buNone/>
                      </a:pPr>
                      <a:r>
                        <a:rPr lang="en-US" sz="3600" b="0" i="0" u="none" strike="noStrike">
                          <a:solidFill>
                            <a:srgbClr val="000000"/>
                          </a:solidFill>
                          <a:effectLst/>
                          <a:latin typeface="Calibri" panose="020F0502020204030204" pitchFamily="34" charset="0"/>
                        </a:rPr>
                        <a:t>Female children</a:t>
                      </a:r>
                    </a:p>
                  </a:txBody>
                  <a:tcPr marL="9525" marR="9525" marT="9525" marB="0" anchor="ctr"/>
                </a:tc>
                <a:tc>
                  <a:txBody>
                    <a:bodyPr/>
                    <a:lstStyle/>
                    <a:p>
                      <a:pPr algn="l" fontAlgn="ctr">
                        <a:buNone/>
                      </a:pPr>
                      <a:r>
                        <a:rPr lang="en-US" sz="3600" b="0" i="0" u="none" strike="noStrike" dirty="0">
                          <a:solidFill>
                            <a:srgbClr val="000000"/>
                          </a:solidFill>
                          <a:effectLst/>
                          <a:latin typeface="Calibri" panose="020F0502020204030204" pitchFamily="34" charset="0"/>
                        </a:rPr>
                        <a:t>73.9% (n=429)</a:t>
                      </a:r>
                    </a:p>
                  </a:txBody>
                  <a:tcPr marL="9525" marR="9525" marT="9525" marB="0" anchor="ctr"/>
                </a:tc>
                <a:extLst>
                  <a:ext uri="{0D108BD9-81ED-4DB2-BD59-A6C34878D82A}">
                    <a16:rowId xmlns:a16="http://schemas.microsoft.com/office/drawing/2014/main" val="10002"/>
                  </a:ext>
                </a:extLst>
              </a:tr>
              <a:tr h="1346056">
                <a:tc>
                  <a:txBody>
                    <a:bodyPr/>
                    <a:lstStyle/>
                    <a:p>
                      <a:pPr algn="l" fontAlgn="ctr">
                        <a:buNone/>
                      </a:pPr>
                      <a:r>
                        <a:rPr lang="en-US" sz="3600" b="1" i="0" u="none" strike="noStrike">
                          <a:solidFill>
                            <a:srgbClr val="000000"/>
                          </a:solidFill>
                          <a:effectLst/>
                          <a:latin typeface="Calibri" panose="020F0502020204030204" pitchFamily="34" charset="0"/>
                        </a:rPr>
                        <a:t>Highest prevalence by age</a:t>
                      </a:r>
                    </a:p>
                  </a:txBody>
                  <a:tcPr marL="9525" marR="9525" marT="9525" marB="0" anchor="ctr"/>
                </a:tc>
                <a:tc>
                  <a:txBody>
                    <a:bodyPr/>
                    <a:lstStyle/>
                    <a:p>
                      <a:pPr algn="l" fontAlgn="ctr">
                        <a:buNone/>
                      </a:pPr>
                      <a:r>
                        <a:rPr lang="en-US" sz="3600" b="0" i="0" u="none" strike="noStrike" dirty="0">
                          <a:solidFill>
                            <a:srgbClr val="000000"/>
                          </a:solidFill>
                          <a:effectLst/>
                          <a:latin typeface="Calibri" panose="020F0502020204030204" pitchFamily="34" charset="0"/>
                        </a:rPr>
                        <a:t>33.7% (children 7–12 months)</a:t>
                      </a:r>
                    </a:p>
                  </a:txBody>
                  <a:tcPr marL="9525" marR="9525" marT="9525" marB="0" anchor="ctr"/>
                </a:tc>
                <a:extLst>
                  <a:ext uri="{0D108BD9-81ED-4DB2-BD59-A6C34878D82A}">
                    <a16:rowId xmlns:a16="http://schemas.microsoft.com/office/drawing/2014/main" val="10003"/>
                  </a:ext>
                </a:extLst>
              </a:tr>
            </a:tbl>
          </a:graphicData>
        </a:graphic>
      </p:graphicFrame>
      <p:sp>
        <p:nvSpPr>
          <p:cNvPr id="101" name="Google Shape;101;p1"/>
          <p:cNvSpPr/>
          <p:nvPr/>
        </p:nvSpPr>
        <p:spPr>
          <a:xfrm>
            <a:off x="282437" y="2458165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RESULTS</a:t>
            </a:r>
            <a:endParaRPr/>
          </a:p>
        </p:txBody>
      </p:sp>
      <p:sp>
        <p:nvSpPr>
          <p:cNvPr id="102" name="Google Shape;102;p1"/>
          <p:cNvSpPr/>
          <p:nvPr/>
        </p:nvSpPr>
        <p:spPr>
          <a:xfrm>
            <a:off x="380416" y="13806025"/>
            <a:ext cx="29457334" cy="110795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r>
              <a:rPr lang="en-US" sz="4800" b="1" dirty="0">
                <a:solidFill>
                  <a:srgbClr val="1F3864"/>
                </a:solidFill>
                <a:latin typeface="Arial"/>
                <a:ea typeface="Arial"/>
                <a:cs typeface="Arial"/>
                <a:sym typeface="Arial"/>
              </a:rPr>
              <a:t>A community-based cross-sectional mixed-methods study conducted in June 2023</a:t>
            </a:r>
            <a:endParaRPr dirty="0"/>
          </a:p>
          <a:p>
            <a:pPr marL="0" marR="0" lvl="0" indent="0" algn="l" rtl="0">
              <a:spcBef>
                <a:spcPts val="0"/>
              </a:spcBef>
              <a:spcAft>
                <a:spcPts val="0"/>
              </a:spcAft>
              <a:buNone/>
            </a:pPr>
            <a:r>
              <a:rPr lang="en-GB" sz="1800" dirty="0">
                <a:solidFill>
                  <a:schemeClr val="dk1"/>
                </a:solidFill>
                <a:latin typeface="Calibri"/>
                <a:ea typeface="Calibri"/>
                <a:cs typeface="Calibri"/>
                <a:sym typeface="Calibri"/>
              </a:rPr>
              <a:t>. </a:t>
            </a:r>
            <a:endParaRPr sz="3700" dirty="0">
              <a:solidFill>
                <a:srgbClr val="000000"/>
              </a:solidFill>
              <a:latin typeface="Arial"/>
              <a:ea typeface="Arial"/>
              <a:cs typeface="Arial"/>
              <a:sym typeface="Arial"/>
            </a:endParaRPr>
          </a:p>
        </p:txBody>
      </p:sp>
      <p:sp>
        <p:nvSpPr>
          <p:cNvPr id="103" name="Google Shape;103;p1"/>
          <p:cNvSpPr/>
          <p:nvPr/>
        </p:nvSpPr>
        <p:spPr>
          <a:xfrm>
            <a:off x="243540" y="25545987"/>
            <a:ext cx="15180181"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dirty="0">
                <a:solidFill>
                  <a:schemeClr val="dk1"/>
                </a:solidFill>
                <a:latin typeface="Arial"/>
                <a:ea typeface="Arial"/>
                <a:cs typeface="Arial"/>
                <a:sym typeface="Arial"/>
              </a:rPr>
              <a:t>Table 1 </a:t>
            </a:r>
            <a:r>
              <a:rPr lang="en-US" sz="3600" b="1" dirty="0">
                <a:solidFill>
                  <a:schemeClr val="dk1"/>
                </a:solidFill>
                <a:latin typeface="Arial"/>
                <a:ea typeface="Arial"/>
                <a:cs typeface="Arial"/>
                <a:sym typeface="Arial"/>
              </a:rPr>
              <a:t>Prevalence and Associated Factors of Diarrhea among Children Under Five in Rangwe Sub-County</a:t>
            </a:r>
            <a:endParaRPr sz="3600" dirty="0">
              <a:solidFill>
                <a:schemeClr val="dk1"/>
              </a:solidFill>
              <a:latin typeface="Arial"/>
              <a:ea typeface="Arial"/>
              <a:cs typeface="Arial"/>
              <a:sym typeface="Arial"/>
            </a:endParaRPr>
          </a:p>
        </p:txBody>
      </p:sp>
      <p:sp>
        <p:nvSpPr>
          <p:cNvPr id="105" name="Google Shape;105;p1"/>
          <p:cNvSpPr/>
          <p:nvPr/>
        </p:nvSpPr>
        <p:spPr>
          <a:xfrm>
            <a:off x="243540" y="23309756"/>
            <a:ext cx="30010387"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r>
              <a:rPr lang="en-US" sz="3600" dirty="0">
                <a:solidFill>
                  <a:schemeClr val="dk1"/>
                </a:solidFill>
                <a:latin typeface="Arial"/>
                <a:ea typeface="Arial"/>
                <a:cs typeface="Arial"/>
                <a:sym typeface="Arial"/>
              </a:rPr>
              <a:t>Descriptive statistics for prevalence and characteristics; multivariable logistic regression to identify independent modifiable WASH-related factors associated with diarrhea.</a:t>
            </a:r>
            <a:endParaRPr sz="3600" dirty="0">
              <a:solidFill>
                <a:schemeClr val="dk1"/>
              </a:solidFill>
              <a:latin typeface="Arial"/>
              <a:ea typeface="Arial"/>
              <a:cs typeface="Arial"/>
              <a:sym typeface="Arial"/>
            </a:endParaRPr>
          </a:p>
        </p:txBody>
      </p:sp>
      <p:sp>
        <p:nvSpPr>
          <p:cNvPr id="107" name="Google Shape;107;p1"/>
          <p:cNvSpPr/>
          <p:nvPr/>
        </p:nvSpPr>
        <p:spPr>
          <a:xfrm>
            <a:off x="16286162" y="27619188"/>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6099381" y="28587245"/>
            <a:ext cx="13908732" cy="3970277"/>
          </a:xfrm>
          <a:prstGeom prst="rect">
            <a:avLst/>
          </a:prstGeom>
          <a:noFill/>
          <a:ln>
            <a:noFill/>
          </a:ln>
        </p:spPr>
        <p:txBody>
          <a:bodyPr spcFirstLastPara="1" wrap="square" lIns="91425" tIns="45700" rIns="91425" bIns="45700" anchor="t" anchorCtr="0">
            <a:spAutoFit/>
          </a:bodyPr>
          <a:lstStyle/>
          <a:p>
            <a:pPr marL="685800" marR="0" lvl="0" indent="-685800" algn="just" rtl="0">
              <a:spcBef>
                <a:spcPts val="0"/>
              </a:spcBef>
              <a:spcAft>
                <a:spcPts val="0"/>
              </a:spcAft>
              <a:buClr>
                <a:srgbClr val="3E61FE"/>
              </a:buClr>
              <a:buSzPts val="3600"/>
              <a:buFont typeface="Noto Sans Symbols"/>
              <a:buChar char="❖"/>
            </a:pPr>
            <a:r>
              <a:rPr lang="en-US" sz="3600" dirty="0">
                <a:solidFill>
                  <a:schemeClr val="dk1"/>
                </a:solidFill>
                <a:latin typeface="Arial"/>
                <a:ea typeface="Arial"/>
                <a:cs typeface="Arial"/>
                <a:sym typeface="Arial"/>
              </a:rPr>
              <a:t>The two-week diarrhea prevalence of 22.8% in Rangwe Sub-County remains unacceptably high. The strong associations with lack of household water treatment, poor sanitation (flies in latrines), contaminated drinking water, and unsafe water storage highlight critical gaps in household WASH practices. These modifiable risk factors present clear opportunities for targeted interventions</a:t>
            </a:r>
            <a:endParaRPr sz="3600" dirty="0">
              <a:solidFill>
                <a:schemeClr val="dk1"/>
              </a:solidFill>
              <a:latin typeface="Arial"/>
              <a:ea typeface="Arial"/>
              <a:cs typeface="Arial"/>
              <a:sym typeface="Arial"/>
            </a:endParaRPr>
          </a:p>
        </p:txBody>
      </p:sp>
      <p:sp>
        <p:nvSpPr>
          <p:cNvPr id="109" name="Google Shape;109;p1"/>
          <p:cNvSpPr/>
          <p:nvPr/>
        </p:nvSpPr>
        <p:spPr>
          <a:xfrm>
            <a:off x="16346781" y="3284500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5975626" y="33760847"/>
            <a:ext cx="13908732" cy="3970277"/>
          </a:xfrm>
          <a:prstGeom prst="rect">
            <a:avLst/>
          </a:prstGeom>
          <a:noFill/>
          <a:ln>
            <a:noFill/>
          </a:ln>
        </p:spPr>
        <p:txBody>
          <a:bodyPr spcFirstLastPara="1" wrap="square" lIns="91425" tIns="45700" rIns="91425" bIns="45700" anchor="t" anchorCtr="0">
            <a:spAutoFit/>
          </a:bodyPr>
          <a:lstStyle/>
          <a:p>
            <a:pPr marL="685800" marR="0" lvl="0" indent="-685800" algn="just" rtl="0">
              <a:spcBef>
                <a:spcPts val="0"/>
              </a:spcBef>
              <a:spcAft>
                <a:spcPts val="0"/>
              </a:spcAft>
              <a:buClr>
                <a:srgbClr val="3E61FE"/>
              </a:buClr>
              <a:buSzPts val="3600"/>
              <a:buFont typeface="Noto Sans Symbols"/>
              <a:buChar char="❖"/>
            </a:pPr>
            <a:r>
              <a:rPr lang="en-US" sz="3600" dirty="0">
                <a:solidFill>
                  <a:schemeClr val="dk1"/>
                </a:solidFill>
                <a:latin typeface="Arial"/>
                <a:ea typeface="Arial"/>
                <a:cs typeface="Arial"/>
                <a:sym typeface="Arial"/>
              </a:rPr>
              <a:t>Diarrhea prevalence remains high in Rangwe Sub-County, driven by preventable WASH-related exposures. Targeted interventions like household water treatment, safe water storage, improved sanitation with vector control, and community-based hygiene behavior change should be prioritized within local public health programs to reduce disease burden</a:t>
            </a:r>
            <a:endParaRPr sz="3600" dirty="0">
              <a:solidFill>
                <a:schemeClr val="dk1"/>
              </a:solidFill>
              <a:latin typeface="Arial"/>
              <a:ea typeface="Arial"/>
              <a:cs typeface="Arial"/>
              <a:sym typeface="Arial"/>
            </a:endParaRPr>
          </a:p>
        </p:txBody>
      </p:sp>
      <p:sp>
        <p:nvSpPr>
          <p:cNvPr id="111" name="Google Shape;111;p1"/>
          <p:cNvSpPr txBox="1"/>
          <p:nvPr/>
        </p:nvSpPr>
        <p:spPr>
          <a:xfrm>
            <a:off x="13000656" y="944406"/>
            <a:ext cx="4496100"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a:t>
            </a:r>
            <a:endParaRPr sz="1800" b="1" dirty="0">
              <a:solidFill>
                <a:schemeClr val="dk1"/>
              </a:solidFill>
              <a:latin typeface="Calibri"/>
              <a:ea typeface="Calibri"/>
              <a:cs typeface="Calibri"/>
              <a:sym typeface="Calibri"/>
            </a:endParaRPr>
          </a:p>
        </p:txBody>
      </p:sp>
      <p:sp>
        <p:nvSpPr>
          <p:cNvPr id="112" name="Google Shape;112;p1"/>
          <p:cNvSpPr txBox="1"/>
          <p:nvPr/>
        </p:nvSpPr>
        <p:spPr>
          <a:xfrm>
            <a:off x="1126094" y="19143000"/>
            <a:ext cx="449616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 </a:t>
            </a:r>
            <a:endParaRPr sz="1800" b="1" dirty="0">
              <a:solidFill>
                <a:schemeClr val="dk1"/>
              </a:solidFill>
              <a:latin typeface="Calibri"/>
              <a:ea typeface="Calibri"/>
              <a:cs typeface="Calibri"/>
              <a:sym typeface="Calibri"/>
            </a:endParaRPr>
          </a:p>
        </p:txBody>
      </p:sp>
      <p:sp>
        <p:nvSpPr>
          <p:cNvPr id="113" name="Google Shape;113;p1"/>
          <p:cNvSpPr txBox="1"/>
          <p:nvPr/>
        </p:nvSpPr>
        <p:spPr>
          <a:xfrm>
            <a:off x="21359813" y="17199987"/>
            <a:ext cx="7391447" cy="341627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600" dirty="0">
                <a:solidFill>
                  <a:schemeClr val="dk1"/>
                </a:solidFill>
                <a:latin typeface="Calibri"/>
                <a:ea typeface="Calibri"/>
                <a:cs typeface="Calibri"/>
                <a:sym typeface="Calibri"/>
              </a:rPr>
              <a:t>Structured caregiver  questionnaires, household observational checklists assessing WASH conditions, and laboratory analysis of household drinking water for fecal contamination (E. coli).</a:t>
            </a: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4" name="Google Shape;124;p1"/>
          <p:cNvSpPr txBox="1"/>
          <p:nvPr/>
        </p:nvSpPr>
        <p:spPr>
          <a:xfrm>
            <a:off x="12135047" y="17158155"/>
            <a:ext cx="7922119" cy="22467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500" dirty="0">
                <a:solidFill>
                  <a:schemeClr val="dk1"/>
                </a:solidFill>
                <a:latin typeface="Calibri"/>
                <a:ea typeface="Calibri"/>
                <a:cs typeface="Calibri"/>
                <a:sym typeface="Calibri"/>
              </a:rPr>
              <a:t>580 children under five years selected through multistage sampling across four wards, 11 locations, and 29 community units.</a:t>
            </a:r>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4" name="Picture 3" descr="Related image">
            <a:extLst>
              <a:ext uri="{FF2B5EF4-FFF2-40B4-BE49-F238E27FC236}">
                <a16:creationId xmlns:a16="http://schemas.microsoft.com/office/drawing/2014/main" id="{176138D3-E910-033E-8D18-C65E5FEC7FD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2865280" y="40428330"/>
            <a:ext cx="3114675" cy="1952625"/>
          </a:xfrm>
          <a:prstGeom prst="rect">
            <a:avLst/>
          </a:prstGeom>
          <a:noFill/>
          <a:ln>
            <a:noFill/>
          </a:ln>
        </p:spPr>
      </p:pic>
      <p:pic>
        <p:nvPicPr>
          <p:cNvPr id="6" name="Picture 5">
            <a:extLst>
              <a:ext uri="{FF2B5EF4-FFF2-40B4-BE49-F238E27FC236}">
                <a16:creationId xmlns:a16="http://schemas.microsoft.com/office/drawing/2014/main" id="{AA6D68F6-E241-5E08-05FD-22D8A075F9F6}"/>
              </a:ext>
            </a:extLst>
          </p:cNvPr>
          <p:cNvPicPr>
            <a:picLocks noChangeAspect="1"/>
          </p:cNvPicPr>
          <p:nvPr/>
        </p:nvPicPr>
        <p:blipFill>
          <a:blip r:embed="rId6"/>
          <a:stretch>
            <a:fillRect/>
          </a:stretch>
        </p:blipFill>
        <p:spPr>
          <a:xfrm>
            <a:off x="3171953" y="40453738"/>
            <a:ext cx="1941242" cy="1941242"/>
          </a:xfrm>
          <a:prstGeom prst="rect">
            <a:avLst/>
          </a:prstGeom>
        </p:spPr>
      </p:pic>
      <p:sp>
        <p:nvSpPr>
          <p:cNvPr id="7" name="Google Shape;114;p1">
            <a:extLst>
              <a:ext uri="{FF2B5EF4-FFF2-40B4-BE49-F238E27FC236}">
                <a16:creationId xmlns:a16="http://schemas.microsoft.com/office/drawing/2014/main" id="{BEB73235-2898-A3C9-AD38-25710392A69D}"/>
              </a:ext>
            </a:extLst>
          </p:cNvPr>
          <p:cNvSpPr/>
          <p:nvPr/>
        </p:nvSpPr>
        <p:spPr>
          <a:xfrm>
            <a:off x="14679521" y="40650823"/>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pic>
        <p:nvPicPr>
          <p:cNvPr id="8" name="Picture 7">
            <a:extLst>
              <a:ext uri="{FF2B5EF4-FFF2-40B4-BE49-F238E27FC236}">
                <a16:creationId xmlns:a16="http://schemas.microsoft.com/office/drawing/2014/main" id="{3EABD8AE-5301-04DB-12F6-D8FAD9BEA4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3281" y="16285665"/>
            <a:ext cx="7922120" cy="5601659"/>
          </a:xfrm>
          <a:prstGeom prst="rect">
            <a:avLst/>
          </a:prstGeom>
          <a:ln>
            <a:solidFill>
              <a:sysClr val="windowText" lastClr="000000"/>
            </a:solidFill>
          </a:ln>
        </p:spPr>
      </p:pic>
      <p:pic>
        <p:nvPicPr>
          <p:cNvPr id="10" name="Picture 9">
            <a:extLst>
              <a:ext uri="{FF2B5EF4-FFF2-40B4-BE49-F238E27FC236}">
                <a16:creationId xmlns:a16="http://schemas.microsoft.com/office/drawing/2014/main" id="{BE92C860-A3C6-9842-3E68-096B200440B4}"/>
              </a:ext>
            </a:extLst>
          </p:cNvPr>
          <p:cNvPicPr>
            <a:picLocks noChangeAspect="1"/>
          </p:cNvPicPr>
          <p:nvPr/>
        </p:nvPicPr>
        <p:blipFill>
          <a:blip r:embed="rId8"/>
          <a:stretch>
            <a:fillRect/>
          </a:stretch>
        </p:blipFill>
        <p:spPr>
          <a:xfrm>
            <a:off x="8546187" y="40851111"/>
            <a:ext cx="2743438" cy="1335140"/>
          </a:xfrm>
          <a:prstGeom prst="rect">
            <a:avLst/>
          </a:prstGeom>
        </p:spPr>
      </p:pic>
      <p:pic>
        <p:nvPicPr>
          <p:cNvPr id="11" name="Picture 10">
            <a:extLst>
              <a:ext uri="{FF2B5EF4-FFF2-40B4-BE49-F238E27FC236}">
                <a16:creationId xmlns:a16="http://schemas.microsoft.com/office/drawing/2014/main" id="{6E7A439C-BD26-9DDE-37CD-16CB4DD72B9D}"/>
              </a:ext>
            </a:extLst>
          </p:cNvPr>
          <p:cNvPicPr>
            <a:picLocks noChangeAspect="1"/>
          </p:cNvPicPr>
          <p:nvPr/>
        </p:nvPicPr>
        <p:blipFill>
          <a:blip r:embed="rId6"/>
          <a:stretch>
            <a:fillRect/>
          </a:stretch>
        </p:blipFill>
        <p:spPr>
          <a:xfrm>
            <a:off x="13077953" y="258238"/>
            <a:ext cx="1941242" cy="1941242"/>
          </a:xfrm>
          <a:prstGeom prst="rect">
            <a:avLst/>
          </a:prstGeom>
        </p:spPr>
      </p:pic>
      <p:sp>
        <p:nvSpPr>
          <p:cNvPr id="16" name="TextBox 15">
            <a:extLst>
              <a:ext uri="{FF2B5EF4-FFF2-40B4-BE49-F238E27FC236}">
                <a16:creationId xmlns:a16="http://schemas.microsoft.com/office/drawing/2014/main" id="{73EF7B52-9FFF-F001-3258-AF0C405E2BB0}"/>
              </a:ext>
            </a:extLst>
          </p:cNvPr>
          <p:cNvSpPr txBox="1"/>
          <p:nvPr/>
        </p:nvSpPr>
        <p:spPr>
          <a:xfrm>
            <a:off x="12257629" y="20152975"/>
            <a:ext cx="8591353" cy="1938992"/>
          </a:xfrm>
          <a:prstGeom prst="rect">
            <a:avLst/>
          </a:prstGeom>
          <a:noFill/>
        </p:spPr>
        <p:txBody>
          <a:bodyPr wrap="square" rtlCol="0">
            <a:spAutoFit/>
          </a:bodyPr>
          <a:lstStyle/>
          <a:p>
            <a:r>
              <a:rPr lang="en-GB" sz="4800" b="1" dirty="0">
                <a:solidFill>
                  <a:schemeClr val="dk1"/>
                </a:solidFill>
                <a:latin typeface="Calibri"/>
                <a:ea typeface="Calibri"/>
                <a:cs typeface="Calibri"/>
                <a:sym typeface="Calibri"/>
              </a:rPr>
              <a:t>DIARRHEA DEFINATION</a:t>
            </a:r>
          </a:p>
          <a:p>
            <a:r>
              <a:rPr lang="en-GB" sz="3600" dirty="0">
                <a:solidFill>
                  <a:schemeClr val="dk1"/>
                </a:solidFill>
                <a:latin typeface="Calibri"/>
                <a:ea typeface="Calibri"/>
                <a:cs typeface="Calibri"/>
                <a:sym typeface="Calibri"/>
              </a:rPr>
              <a:t>Having three or more lose stools in 24 hours preceding the study</a:t>
            </a:r>
            <a:endParaRPr lang="en-KE" sz="3600" dirty="0">
              <a:solidFill>
                <a:schemeClr val="dk1"/>
              </a:solidFill>
              <a:latin typeface="Calibri"/>
              <a:ea typeface="Calibri"/>
              <a:cs typeface="Calibri"/>
            </a:endParaRPr>
          </a:p>
        </p:txBody>
      </p:sp>
      <p:pic>
        <p:nvPicPr>
          <p:cNvPr id="19" name="Picture 18">
            <a:extLst>
              <a:ext uri="{FF2B5EF4-FFF2-40B4-BE49-F238E27FC236}">
                <a16:creationId xmlns:a16="http://schemas.microsoft.com/office/drawing/2014/main" id="{0C844449-067B-2471-17A0-08499682C54D}"/>
              </a:ext>
            </a:extLst>
          </p:cNvPr>
          <p:cNvPicPr>
            <a:picLocks noChangeAspect="1"/>
          </p:cNvPicPr>
          <p:nvPr/>
        </p:nvPicPr>
        <p:blipFill>
          <a:blip r:embed="rId9"/>
          <a:stretch>
            <a:fillRect/>
          </a:stretch>
        </p:blipFill>
        <p:spPr>
          <a:xfrm>
            <a:off x="318608" y="32754819"/>
            <a:ext cx="14316032" cy="5715862"/>
          </a:xfrm>
          <a:prstGeom prst="rect">
            <a:avLst/>
          </a:prstGeom>
        </p:spPr>
      </p:pic>
      <p:sp>
        <p:nvSpPr>
          <p:cNvPr id="20" name="TextBox 19">
            <a:extLst>
              <a:ext uri="{FF2B5EF4-FFF2-40B4-BE49-F238E27FC236}">
                <a16:creationId xmlns:a16="http://schemas.microsoft.com/office/drawing/2014/main" id="{8C97DFB3-724E-D57D-C9AE-E7A8EC65E6F4}"/>
              </a:ext>
            </a:extLst>
          </p:cNvPr>
          <p:cNvSpPr txBox="1"/>
          <p:nvPr/>
        </p:nvSpPr>
        <p:spPr>
          <a:xfrm>
            <a:off x="380416" y="22327222"/>
            <a:ext cx="12367119" cy="1200329"/>
          </a:xfrm>
          <a:prstGeom prst="rect">
            <a:avLst/>
          </a:prstGeom>
          <a:noFill/>
        </p:spPr>
        <p:txBody>
          <a:bodyPr wrap="square" rtlCol="0">
            <a:spAutoFit/>
          </a:bodyPr>
          <a:lstStyle/>
          <a:p>
            <a:r>
              <a:rPr lang="en-US" sz="3600" dirty="0"/>
              <a:t>Figure 1 A map of Rangwe sub county in the </a:t>
            </a:r>
            <a:r>
              <a:rPr lang="en-US" sz="3600" b="1" dirty="0">
                <a:solidFill>
                  <a:schemeClr val="dk1"/>
                </a:solidFill>
              </a:rPr>
              <a:t>Kenyan</a:t>
            </a:r>
            <a:r>
              <a:rPr lang="en-US" sz="3600" dirty="0"/>
              <a:t> context </a:t>
            </a:r>
            <a:endParaRPr lang="en-KE" sz="3600" dirty="0"/>
          </a:p>
        </p:txBody>
      </p:sp>
      <p:sp>
        <p:nvSpPr>
          <p:cNvPr id="21" name="TextBox 20">
            <a:extLst>
              <a:ext uri="{FF2B5EF4-FFF2-40B4-BE49-F238E27FC236}">
                <a16:creationId xmlns:a16="http://schemas.microsoft.com/office/drawing/2014/main" id="{6D1A6866-5211-BB58-9D08-E4E913E86CDB}"/>
              </a:ext>
            </a:extLst>
          </p:cNvPr>
          <p:cNvSpPr txBox="1"/>
          <p:nvPr/>
        </p:nvSpPr>
        <p:spPr>
          <a:xfrm>
            <a:off x="272322" y="38633403"/>
            <a:ext cx="14207616" cy="646331"/>
          </a:xfrm>
          <a:prstGeom prst="rect">
            <a:avLst/>
          </a:prstGeom>
          <a:noFill/>
        </p:spPr>
        <p:txBody>
          <a:bodyPr wrap="square" rtlCol="0">
            <a:spAutoFit/>
          </a:bodyPr>
          <a:lstStyle/>
          <a:p>
            <a:r>
              <a:rPr lang="en-US" sz="3600" dirty="0"/>
              <a:t>Figure 2:Adjusted odds ratios </a:t>
            </a:r>
            <a:endParaRPr lang="en-KE" sz="3600"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476</Words>
  <Application>Microsoft Office PowerPoint</Application>
  <PresentationFormat>Custom</PresentationFormat>
  <Paragraphs>38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Noto Sans Symbols</vt: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Stephen Okumu</cp:lastModifiedBy>
  <cp:revision>5</cp:revision>
  <dcterms:created xsi:type="dcterms:W3CDTF">2018-08-09T14:20:14Z</dcterms:created>
  <dcterms:modified xsi:type="dcterms:W3CDTF">2026-04-27T13:30:55Z</dcterms:modified>
</cp:coreProperties>
</file>